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70" r:id="rId3"/>
    <p:sldId id="261" r:id="rId4"/>
    <p:sldId id="258" r:id="rId5"/>
    <p:sldId id="276" r:id="rId6"/>
    <p:sldId id="272" r:id="rId7"/>
    <p:sldId id="274" r:id="rId8"/>
    <p:sldId id="279" r:id="rId9"/>
    <p:sldId id="283" r:id="rId10"/>
    <p:sldId id="275" r:id="rId11"/>
    <p:sldId id="282" r:id="rId12"/>
    <p:sldId id="271" r:id="rId13"/>
    <p:sldId id="278" r:id="rId14"/>
    <p:sldId id="259" r:id="rId15"/>
    <p:sldId id="284" r:id="rId16"/>
    <p:sldId id="260" r:id="rId17"/>
    <p:sldId id="277" r:id="rId18"/>
    <p:sldId id="285" r:id="rId19"/>
    <p:sldId id="286" r:id="rId20"/>
    <p:sldId id="280" r:id="rId21"/>
    <p:sldId id="28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529" autoAdjust="0"/>
  </p:normalViewPr>
  <p:slideViewPr>
    <p:cSldViewPr snapToGrid="0">
      <p:cViewPr varScale="1">
        <p:scale>
          <a:sx n="103" d="100"/>
          <a:sy n="103" d="100"/>
        </p:scale>
        <p:origin x="138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/>
      <dgm:spPr/>
      <dgm:t>
        <a:bodyPr/>
        <a:lstStyle/>
        <a:p>
          <a:r>
            <a:rPr lang="en-US" dirty="0"/>
            <a:t>State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/>
      <dgm:spPr/>
      <dgm:t>
        <a:bodyPr/>
        <a:lstStyle/>
        <a:p>
          <a:r>
            <a:rPr lang="en-US" dirty="0"/>
            <a:t>Action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/>
      <dgm:spPr/>
      <dgm:t>
        <a:bodyPr/>
        <a:lstStyle/>
        <a:p>
          <a:r>
            <a:rPr lang="en-US" dirty="0"/>
            <a:t>Observation &amp; Reward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2812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State</a:t>
          </a:r>
        </a:p>
      </dsp:txBody>
      <dsp:txXfrm>
        <a:off x="688210" y="1486301"/>
        <a:ext cx="2056194" cy="1370796"/>
      </dsp:txXfrm>
    </dsp:sp>
    <dsp:sp modelId="{919A589F-F74A-40C3-BE88-AB8730BCAB04}">
      <dsp:nvSpPr>
        <dsp:cNvPr id="0" name=""/>
        <dsp:cNvSpPr/>
      </dsp:nvSpPr>
      <dsp:spPr>
        <a:xfrm>
          <a:off x="3087104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Action</a:t>
          </a:r>
        </a:p>
      </dsp:txBody>
      <dsp:txXfrm>
        <a:off x="3772502" y="1486301"/>
        <a:ext cx="2056194" cy="1370796"/>
      </dsp:txXfrm>
    </dsp:sp>
    <dsp:sp modelId="{268F2328-4548-422B-9C65-80797E16B241}">
      <dsp:nvSpPr>
        <dsp:cNvPr id="0" name=""/>
        <dsp:cNvSpPr/>
      </dsp:nvSpPr>
      <dsp:spPr>
        <a:xfrm>
          <a:off x="6171396" y="1486301"/>
          <a:ext cx="3426990" cy="137079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Observation &amp; Reward</a:t>
          </a:r>
        </a:p>
      </dsp:txBody>
      <dsp:txXfrm>
        <a:off x="6856794" y="1486301"/>
        <a:ext cx="2056194" cy="1370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http://www.businessinsider.com/go-board-game-in-demand-after-google-deepmind-put-it-in-the-spotlight-2016-4?r=UK&amp;IR=T</a:t>
            </a:r>
          </a:p>
          <a:p>
            <a:r>
              <a:rPr lang="en-US" dirty="0"/>
              <a:t>https://www.engadget.com/2017/03/26/starcraft-remastered/</a:t>
            </a:r>
          </a:p>
          <a:p>
            <a:r>
              <a:rPr lang="en-US" dirty="0"/>
              <a:t>http://www.unb.com.bd/sports-news/K-Kundu-leading-in-Sonargaon-Intl-FIDE-Rating-Chess/66315</a:t>
            </a:r>
          </a:p>
          <a:p>
            <a:r>
              <a:rPr lang="en-US" dirty="0"/>
              <a:t>https://en.wikipedia.org/wiki/HAL_9000</a:t>
            </a:r>
          </a:p>
          <a:p>
            <a:r>
              <a:rPr lang="en-US" dirty="0"/>
              <a:t>https://www.dezeen.com/2016/02/12/google-self-driving-car-artficial-intelligence-system-recognised-as-driver-usa/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4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https://untappedcities.com/2013/10/08/daily-what-what-are-those-numbers-counting-in-union-square/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https://www.humboldtmfg.com/erlenmeyer-flask.html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25000" y="6374999"/>
            <a:ext cx="2468880" cy="274320"/>
          </a:xfrm>
        </p:spPr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070" y="1873584"/>
            <a:ext cx="5616971" cy="2560320"/>
          </a:xfrm>
        </p:spPr>
        <p:txBody>
          <a:bodyPr/>
          <a:lstStyle/>
          <a:p>
            <a:r>
              <a:rPr lang="en-US" dirty="0"/>
              <a:t>Distributed Q-Learning: A Democratic Learning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070" y="4572000"/>
            <a:ext cx="5120640" cy="1600200"/>
          </a:xfrm>
        </p:spPr>
        <p:txBody>
          <a:bodyPr/>
          <a:lstStyle/>
          <a:p>
            <a:r>
              <a:rPr lang="en-US" dirty="0"/>
              <a:t>by Max Robinson</a:t>
            </a:r>
          </a:p>
        </p:txBody>
      </p:sp>
      <p:pic>
        <p:nvPicPr>
          <p:cNvPr id="1030" name="Picture 6" descr="https://imgs.xkcd.com/comics/game_ais.png">
            <a:extLst>
              <a:ext uri="{FF2B5EF4-FFF2-40B4-BE49-F238E27FC236}">
                <a16:creationId xmlns:a16="http://schemas.microsoft.com/office/drawing/2014/main" id="{2B76758C-23AC-4700-A120-EF5E062A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17" y="0"/>
            <a:ext cx="335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676A2-28C3-49C5-BD60-D8D73726A819}"/>
              </a:ext>
            </a:extLst>
          </p:cNvPr>
          <p:cNvSpPr txBox="1"/>
          <p:nvPr/>
        </p:nvSpPr>
        <p:spPr>
          <a:xfrm>
            <a:off x="10445578" y="6642556"/>
            <a:ext cx="1474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https://xkcd.com/1002/`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4A9421-E101-4B6A-B7D0-86529DB6373B}"/>
              </a:ext>
            </a:extLst>
          </p:cNvPr>
          <p:cNvSpPr/>
          <p:nvPr/>
        </p:nvSpPr>
        <p:spPr>
          <a:xfrm>
            <a:off x="10023202" y="4953051"/>
            <a:ext cx="284580" cy="17701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Distributed Q-learning (</a:t>
            </a:r>
            <a:r>
              <a:rPr lang="en-US" dirty="0" err="1"/>
              <a:t>DistQL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F1A6B-1169-4406-A91B-06EE7EF97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5179" y="1828800"/>
            <a:ext cx="7641642" cy="4343400"/>
          </a:xfrm>
        </p:spPr>
      </p:pic>
    </p:spTree>
    <p:extLst>
      <p:ext uri="{BB962C8B-B14F-4D97-AF65-F5344CB8AC3E}">
        <p14:creationId xmlns:p14="http://schemas.microsoft.com/office/powerpoint/2010/main" val="10299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20E1-3EF9-46C4-A194-5506FBEA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 Update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7CA6C-81BD-4C0B-8553-F6AB27700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DistQL-ALL</a:t>
                </a:r>
              </a:p>
              <a:p>
                <a:r>
                  <a:rPr lang="en-US" dirty="0"/>
                  <a:t>Send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to agents</a:t>
                </a:r>
              </a:p>
              <a:p>
                <a:r>
                  <a:rPr lang="en-US" dirty="0"/>
                  <a:t>Homogenizes Q-values and experiences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DistQL</a:t>
                </a:r>
                <a:r>
                  <a:rPr lang="en-US" dirty="0"/>
                  <a:t>-Partial</a:t>
                </a:r>
              </a:p>
              <a:p>
                <a:r>
                  <a:rPr lang="en-US" dirty="0"/>
                  <a:t>Send only updated values for recent update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Homogenizes Q-values only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7CA6C-81BD-4C0B-8553-F6AB27700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6" t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76200-762E-4BD7-B053-B545819D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1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 Experiments</a:t>
            </a:r>
          </a:p>
        </p:txBody>
      </p:sp>
      <p:pic>
        <p:nvPicPr>
          <p:cNvPr id="4" name="CartPole">
            <a:hlinkClick r:id="" action="ppaction://media"/>
            <a:extLst>
              <a:ext uri="{FF2B5EF4-FFF2-40B4-BE49-F238E27FC236}">
                <a16:creationId xmlns:a16="http://schemas.microsoft.com/office/drawing/2014/main" id="{BF4A622E-185D-4EF3-A577-AA55ED9655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0777" y="2184305"/>
            <a:ext cx="5484987" cy="365665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044D1-8A7A-4025-B13D-1C3864A43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683" y="2495913"/>
            <a:ext cx="1745269" cy="303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Enumerated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3D4796-AF5A-4FD5-BBE2-AE68F725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9019" y="1828800"/>
            <a:ext cx="5313962" cy="43434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40FD3-485B-4CDF-9064-917AAA3CF25E}"/>
              </a:ext>
            </a:extLst>
          </p:cNvPr>
          <p:cNvSpPr txBox="1"/>
          <p:nvPr/>
        </p:nvSpPr>
        <p:spPr>
          <a:xfrm rot="20001036">
            <a:off x="9249700" y="5594114"/>
            <a:ext cx="236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42!!! </a:t>
            </a:r>
            <a:r>
              <a:rPr lang="en-US" dirty="0" err="1"/>
              <a:t>Errr</a:t>
            </a:r>
            <a:r>
              <a:rPr lang="en-US" dirty="0"/>
              <a:t>... I mean 48</a:t>
            </a:r>
          </a:p>
        </p:txBody>
      </p:sp>
      <p:pic>
        <p:nvPicPr>
          <p:cNvPr id="4098" name="Picture 2" descr="Image result for erlenmeyer flask">
            <a:extLst>
              <a:ext uri="{FF2B5EF4-FFF2-40B4-BE49-F238E27FC236}">
                <a16:creationId xmlns:a16="http://schemas.microsoft.com/office/drawing/2014/main" id="{3F2EF11D-1827-4FD8-B6DB-F9090C7A1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0" r="35385"/>
          <a:stretch/>
        </p:blipFill>
        <p:spPr bwMode="auto">
          <a:xfrm rot="20097178">
            <a:off x="1603076" y="1934292"/>
            <a:ext cx="804427" cy="13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erlenmeyer flask">
            <a:extLst>
              <a:ext uri="{FF2B5EF4-FFF2-40B4-BE49-F238E27FC236}">
                <a16:creationId xmlns:a16="http://schemas.microsoft.com/office/drawing/2014/main" id="{AB90FE15-D486-46D5-8BD6-ABDB4125E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0" t="1549" r="34358" b="-1"/>
          <a:stretch/>
        </p:blipFill>
        <p:spPr bwMode="auto">
          <a:xfrm rot="720913">
            <a:off x="488583" y="2552609"/>
            <a:ext cx="921056" cy="128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did </a:t>
            </a:r>
            <a:r>
              <a:rPr lang="en-US" dirty="0" err="1"/>
              <a:t>DistQL</a:t>
            </a:r>
            <a:r>
              <a:rPr lang="en-US" dirty="0"/>
              <a:t> do?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AB9F6-578E-4F3F-93FF-CE7F048F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5F077D-31F2-46DA-9088-3F1BB4538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0400" y="1837765"/>
            <a:ext cx="5791200" cy="4343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DAF8E0-AFDA-41D7-89A8-8AB1FED6108E}"/>
              </a:ext>
            </a:extLst>
          </p:cNvPr>
          <p:cNvSpPr txBox="1"/>
          <p:nvPr/>
        </p:nvSpPr>
        <p:spPr>
          <a:xfrm>
            <a:off x="637592" y="6233534"/>
            <a:ext cx="1091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DistQL</a:t>
            </a:r>
            <a:r>
              <a:rPr lang="en-US" sz="1600" dirty="0"/>
              <a:t>-ALL shows significant performance increases as the number of agents increases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618F-D074-44EA-9BCE-80D7A0BB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 Cart Pole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4E152D-0216-46B4-B18E-29B3B2DDB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0400" y="1828800"/>
            <a:ext cx="5791200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AEC1A-AC72-4956-A07D-3D956B17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8331D-4807-48C2-8FD7-32CA3566DD14}"/>
              </a:ext>
            </a:extLst>
          </p:cNvPr>
          <p:cNvSpPr txBox="1"/>
          <p:nvPr/>
        </p:nvSpPr>
        <p:spPr>
          <a:xfrm>
            <a:off x="637592" y="6233534"/>
            <a:ext cx="1091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DistQL</a:t>
            </a:r>
            <a:r>
              <a:rPr lang="en-US" sz="1600" dirty="0"/>
              <a:t>-ALL shows increased performance</a:t>
            </a:r>
          </a:p>
        </p:txBody>
      </p:sp>
    </p:spTree>
    <p:extLst>
      <p:ext uri="{BB962C8B-B14F-4D97-AF65-F5344CB8AC3E}">
        <p14:creationId xmlns:p14="http://schemas.microsoft.com/office/powerpoint/2010/main" val="119514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-ALL vs </a:t>
            </a:r>
            <a:r>
              <a:rPr lang="en-US" dirty="0" err="1"/>
              <a:t>DistQL</a:t>
            </a:r>
            <a:r>
              <a:rPr lang="en-US" dirty="0"/>
              <a:t>-Partial </a:t>
            </a:r>
            <a:br>
              <a:rPr lang="en-US" dirty="0"/>
            </a:br>
            <a:r>
              <a:rPr lang="en-US" dirty="0"/>
              <a:t>Taxi World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A7EC82-4E2D-4D86-B21D-9D51F2B1A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592" y="2298441"/>
            <a:ext cx="5139612" cy="38547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16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443C1F-1590-4DA2-92EF-3C22719BF0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4796" y="2298441"/>
            <a:ext cx="5139612" cy="385470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619FB3-1327-4250-B830-6B63B8DECC26}"/>
              </a:ext>
            </a:extLst>
          </p:cNvPr>
          <p:cNvSpPr txBox="1"/>
          <p:nvPr/>
        </p:nvSpPr>
        <p:spPr>
          <a:xfrm>
            <a:off x="637592" y="6233534"/>
            <a:ext cx="1091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DistQL</a:t>
            </a:r>
            <a:r>
              <a:rPr lang="en-US" sz="1600" dirty="0"/>
              <a:t>-ALL out performed </a:t>
            </a:r>
            <a:r>
              <a:rPr lang="en-US" sz="1600" dirty="0" err="1"/>
              <a:t>DistQL</a:t>
            </a:r>
            <a:r>
              <a:rPr lang="en-US" sz="1600" dirty="0"/>
              <a:t>-Partial for all agents</a:t>
            </a:r>
          </a:p>
        </p:txBody>
      </p: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DistQL</a:t>
            </a:r>
            <a:r>
              <a:rPr lang="en-US" dirty="0"/>
              <a:t>-ALL vs </a:t>
            </a:r>
            <a:r>
              <a:rPr lang="en-US" dirty="0" err="1"/>
              <a:t>DistQL</a:t>
            </a:r>
            <a:r>
              <a:rPr lang="en-US" dirty="0"/>
              <a:t>-Partial </a:t>
            </a:r>
            <a:br>
              <a:rPr lang="en-US" dirty="0"/>
            </a:br>
            <a:r>
              <a:rPr lang="en-US" dirty="0"/>
              <a:t>Cart Pole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1DB21D-98D9-47E5-A7C8-E9F2F32FB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984" y="2294382"/>
            <a:ext cx="5145024" cy="385876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A900E4-C0ED-4AF2-A1CF-863B854A05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92" y="2294382"/>
            <a:ext cx="5145024" cy="38587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B7F34-0F23-4CC2-A8E3-937CEBD02A09}"/>
              </a:ext>
            </a:extLst>
          </p:cNvPr>
          <p:cNvSpPr txBox="1"/>
          <p:nvPr/>
        </p:nvSpPr>
        <p:spPr>
          <a:xfrm>
            <a:off x="637592" y="6233534"/>
            <a:ext cx="1091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Again, </a:t>
            </a:r>
            <a:r>
              <a:rPr lang="en-US" sz="1600" dirty="0" err="1"/>
              <a:t>DistQL</a:t>
            </a:r>
            <a:r>
              <a:rPr lang="en-US" sz="1600" dirty="0"/>
              <a:t>-ALL out performed </a:t>
            </a:r>
            <a:r>
              <a:rPr lang="en-US" sz="1600" dirty="0" err="1"/>
              <a:t>DistQL</a:t>
            </a:r>
            <a:r>
              <a:rPr lang="en-US" sz="1600" dirty="0"/>
              <a:t>-Partial for all agents</a:t>
            </a:r>
          </a:p>
        </p:txBody>
      </p:sp>
    </p:spTree>
    <p:extLst>
      <p:ext uri="{BB962C8B-B14F-4D97-AF65-F5344CB8AC3E}">
        <p14:creationId xmlns:p14="http://schemas.microsoft.com/office/powerpoint/2010/main" val="8793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Frequency Effects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1DB21D-98D9-47E5-A7C8-E9F2F32FB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984" y="2294382"/>
            <a:ext cx="5145024" cy="385876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A900E4-C0ED-4AF2-A1CF-863B854A05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92" y="2294382"/>
            <a:ext cx="5145024" cy="385876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B7F34-0F23-4CC2-A8E3-937CEBD02A09}"/>
                  </a:ext>
                </a:extLst>
              </p:cNvPr>
              <p:cNvSpPr txBox="1"/>
              <p:nvPr/>
            </p:nvSpPr>
            <p:spPr>
              <a:xfrm>
                <a:off x="637592" y="6233534"/>
                <a:ext cx="10916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As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 increases, performance increase become less prominent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B7F34-0F23-4CC2-A8E3-937CEBD02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92" y="6233534"/>
                <a:ext cx="10916816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6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Frequency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AADC-04B0-4905-81E9-B28C515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1DB21D-98D9-47E5-A7C8-E9F2F32FB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984" y="2294382"/>
            <a:ext cx="5145024" cy="385876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A900E4-C0ED-4AF2-A1CF-863B854A05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92" y="2294382"/>
            <a:ext cx="5145024" cy="38587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B7F34-0F23-4CC2-A8E3-937CEBD02A09}"/>
              </a:ext>
            </a:extLst>
          </p:cNvPr>
          <p:cNvSpPr txBox="1"/>
          <p:nvPr/>
        </p:nvSpPr>
        <p:spPr>
          <a:xfrm>
            <a:off x="637592" y="6233534"/>
            <a:ext cx="1091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Again, </a:t>
            </a:r>
            <a:r>
              <a:rPr lang="en-US" sz="1600" dirty="0" err="1"/>
              <a:t>DistQL</a:t>
            </a:r>
            <a:r>
              <a:rPr lang="en-US" sz="1600" dirty="0"/>
              <a:t>-ALL out performed </a:t>
            </a:r>
            <a:r>
              <a:rPr lang="en-US" sz="1600" dirty="0" err="1"/>
              <a:t>DistQL</a:t>
            </a:r>
            <a:r>
              <a:rPr lang="en-US" sz="1600" dirty="0"/>
              <a:t>-Partial for all agents</a:t>
            </a:r>
          </a:p>
        </p:txBody>
      </p:sp>
    </p:spTree>
    <p:extLst>
      <p:ext uri="{BB962C8B-B14F-4D97-AF65-F5344CB8AC3E}">
        <p14:creationId xmlns:p14="http://schemas.microsoft.com/office/powerpoint/2010/main" val="24058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o board game">
            <a:extLst>
              <a:ext uri="{FF2B5EF4-FFF2-40B4-BE49-F238E27FC236}">
                <a16:creationId xmlns:a16="http://schemas.microsoft.com/office/drawing/2014/main" id="{1F175108-8C61-47C3-95BA-3519F9F5A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9" y="1665236"/>
            <a:ext cx="4106810" cy="24692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Why Reinforcement Learning?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</a:t>
            </a:fld>
            <a:endParaRPr lang="en-US"/>
          </a:p>
        </p:txBody>
      </p:sp>
      <p:pic>
        <p:nvPicPr>
          <p:cNvPr id="2054" name="Picture 6" descr="K Kundu leading in Sonargaon Intâl FIDE Rating Chess">
            <a:extLst>
              <a:ext uri="{FF2B5EF4-FFF2-40B4-BE49-F238E27FC236}">
                <a16:creationId xmlns:a16="http://schemas.microsoft.com/office/drawing/2014/main" id="{60AFCDDE-4528-4359-9E9F-3154A564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4757">
            <a:off x="1768017" y="4031469"/>
            <a:ext cx="4955774" cy="2477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52" name="Picture 4" descr="https://o.aolcdn.com/images/dims?quality=100&amp;image_uri=http%3A%2F%2Fo.aolcdn.com%2Fhss%2Fstorage%2Fmidas%2F9188a52e94bb6107a8c59bb62d19cb62%2F205096617%2Fstarcraft-remastered-ed.jpg&amp;client=cbc79c14efcebee57402&amp;signature=2453d2a23b1ead3b8e4128908d18a73221577a03">
            <a:extLst>
              <a:ext uri="{FF2B5EF4-FFF2-40B4-BE49-F238E27FC236}">
                <a16:creationId xmlns:a16="http://schemas.microsoft.com/office/drawing/2014/main" id="{3A6A4224-1411-45CF-9653-D7450CC6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371">
            <a:off x="5368966" y="1885392"/>
            <a:ext cx="3707907" cy="23174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58" name="Picture 10" descr="Image result for google car">
            <a:extLst>
              <a:ext uri="{FF2B5EF4-FFF2-40B4-BE49-F238E27FC236}">
                <a16:creationId xmlns:a16="http://schemas.microsoft.com/office/drawing/2014/main" id="{3ECD1BA5-0433-4E17-AA32-ACC80730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643">
            <a:off x="8408999" y="4701505"/>
            <a:ext cx="2232001" cy="15942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60" name="Picture 12" descr="Image result for hal 9000">
            <a:extLst>
              <a:ext uri="{FF2B5EF4-FFF2-40B4-BE49-F238E27FC236}">
                <a16:creationId xmlns:a16="http://schemas.microsoft.com/office/drawing/2014/main" id="{6FC4AA46-2475-41F5-9DB9-92BB5BCF8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04" t="-8229" r="-10602" b="-9415"/>
          <a:stretch/>
        </p:blipFill>
        <p:spPr bwMode="auto">
          <a:xfrm rot="599438">
            <a:off x="9502237" y="1624433"/>
            <a:ext cx="2264532" cy="2227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710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B307-336F-40C0-8030-8D9431E6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C79A0B-F156-4140-9810-37FE54B6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and different aggregation functions</a:t>
            </a:r>
          </a:p>
          <a:p>
            <a:endParaRPr lang="en-US" dirty="0"/>
          </a:p>
          <a:p>
            <a:r>
              <a:rPr lang="en-US" dirty="0"/>
              <a:t>Showing that the asynchronous updates conform to </a:t>
            </a:r>
            <a:r>
              <a:rPr lang="en-US" dirty="0" err="1"/>
              <a:t>Tsitsiklis</a:t>
            </a:r>
            <a:r>
              <a:rPr lang="en-US" dirty="0"/>
              <a:t>’(1994) assumptions. </a:t>
            </a:r>
          </a:p>
          <a:p>
            <a:pPr lvl="1"/>
            <a:endParaRPr lang="en-US" dirty="0"/>
          </a:p>
          <a:p>
            <a:r>
              <a:rPr lang="en-US" dirty="0"/>
              <a:t>Effects of different exploration strategies</a:t>
            </a:r>
          </a:p>
          <a:p>
            <a:endParaRPr lang="en-US" dirty="0"/>
          </a:p>
          <a:p>
            <a:r>
              <a:rPr lang="en-US" dirty="0"/>
              <a:t>Application to much larger problems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D9BB7-8032-4EF9-9BFF-03811623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C27179-002A-4038-A5C0-5419E80D7D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0D495-1FAB-4B7C-A99F-7C651A95D8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23438" y="6375400"/>
            <a:ext cx="2468562" cy="274638"/>
          </a:xfrm>
        </p:spPr>
        <p:txBody>
          <a:bodyPr/>
          <a:lstStyle/>
          <a:p>
            <a:fld id="{A7F8E3F6-DE14-48B2-B2BC-6FABA9630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Tsitsiklis</a:t>
            </a:r>
            <a:r>
              <a:rPr lang="en-US" dirty="0"/>
              <a:t>, J. N. (1994). Asynchronous stochastic approximation and q-	learning. </a:t>
            </a:r>
            <a:r>
              <a:rPr lang="en-US" i="1" dirty="0"/>
              <a:t>Machine Learning</a:t>
            </a:r>
            <a:r>
              <a:rPr lang="en-US" dirty="0"/>
              <a:t>, 16 (3), 185-202.</a:t>
            </a:r>
          </a:p>
          <a:p>
            <a:pPr marL="0" indent="0">
              <a:buNone/>
            </a:pPr>
            <a:r>
              <a:rPr lang="en-US" dirty="0"/>
              <a:t>Mannion P., Duggan J., &amp; Howley E. (2015). Parallel reinforcement 	learning for traffic signal control. </a:t>
            </a:r>
            <a:r>
              <a:rPr lang="en-US" i="1" dirty="0"/>
              <a:t>Procedia Computer Science</a:t>
            </a:r>
            <a:r>
              <a:rPr lang="en-US" dirty="0"/>
              <a:t>, 	52, 956 { 961. The 6th International Conference on Ambient 	Systems, 	Networks and Technologies (ANT-2015), the 5</a:t>
            </a:r>
            <a:r>
              <a:rPr lang="en-US" baseline="30000" dirty="0"/>
              <a:t>th </a:t>
            </a:r>
            <a:r>
              <a:rPr lang="en-US" dirty="0"/>
              <a:t>International 	Conference on Sustainable Energy Information Technology (SEIT-	2015).</a:t>
            </a:r>
          </a:p>
          <a:p>
            <a:pPr marL="0" indent="0">
              <a:buNone/>
            </a:pPr>
            <a:r>
              <a:rPr lang="en-US" dirty="0"/>
              <a:t>Nair, A., Srinivasan, P., Blackwell, S., </a:t>
            </a:r>
            <a:r>
              <a:rPr lang="en-US" dirty="0" err="1"/>
              <a:t>Alcicek</a:t>
            </a:r>
            <a:r>
              <a:rPr lang="en-US" dirty="0"/>
              <a:t>, C., Fearon, R., Maria, A. D., 	</a:t>
            </a:r>
            <a:r>
              <a:rPr lang="en-US" dirty="0" err="1"/>
              <a:t>Panneershelvam</a:t>
            </a:r>
            <a:r>
              <a:rPr lang="en-US" dirty="0"/>
              <a:t>, V., Suleyman, M., Beattie, C., Petersen, S., Legg, S., 	</a:t>
            </a:r>
            <a:r>
              <a:rPr lang="en-US" dirty="0" err="1"/>
              <a:t>Mnih</a:t>
            </a:r>
            <a:r>
              <a:rPr lang="en-US" dirty="0"/>
              <a:t>, V., </a:t>
            </a:r>
            <a:r>
              <a:rPr lang="en-US" dirty="0" err="1"/>
              <a:t>Kavukcuoglu</a:t>
            </a:r>
            <a:r>
              <a:rPr lang="en-US" dirty="0"/>
              <a:t>, K., &amp; Silver, D. (2015). Massively parallel 	methods for deep reinforcement learning. </a:t>
            </a:r>
            <a:r>
              <a:rPr lang="en-US" dirty="0" err="1"/>
              <a:t>CoRR</a:t>
            </a:r>
            <a:r>
              <a:rPr lang="en-US" dirty="0"/>
              <a:t>, abs/1507.04296.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graphicFrame>
        <p:nvGraphicFramePr>
          <p:cNvPr id="6" name="Content Placeholder 5" descr="Basic Chevron Process diagram showing 4 steps arranged from left to righ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696896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4E335-68C6-4D7A-8D2F-4DEF046A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Q…-learning?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Find an optimal policy,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for acting in the environment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Q Updates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-Greedy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b="0" dirty="0"/>
                  <a:t> with Probabilty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Otherwise random policy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ion Square-Metronome-The Passage-NYC-Numbers">
            <a:extLst>
              <a:ext uri="{FF2B5EF4-FFF2-40B4-BE49-F238E27FC236}">
                <a16:creationId xmlns:a16="http://schemas.microsoft.com/office/drawing/2014/main" id="{93F6ED0C-9B25-48BA-8F92-4D071CED2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6" t="15586" r="35393" b="53556"/>
          <a:stretch/>
        </p:blipFill>
        <p:spPr bwMode="auto">
          <a:xfrm>
            <a:off x="0" y="1494782"/>
            <a:ext cx="12192000" cy="536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So what is wrong? Why distributed?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Problem? </a:t>
            </a:r>
          </a:p>
          <a:p>
            <a:r>
              <a:rPr lang="en-US" dirty="0"/>
              <a:t>Number of episodes required for single agent can be very large</a:t>
            </a:r>
          </a:p>
          <a:p>
            <a:r>
              <a:rPr lang="en-US" dirty="0"/>
              <a:t>Experience is sequential for a single agent</a:t>
            </a:r>
            <a:endParaRPr lang="en-US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i="1" dirty="0">
                <a:latin typeface="Cambria Math" panose="02040503050406030204" pitchFamily="18" charset="0"/>
              </a:rPr>
              <a:t>Distributed</a:t>
            </a:r>
            <a:endParaRPr lang="en-US" dirty="0">
              <a:latin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</a:rPr>
              <a:t>Could decrease number of episodes needed for an individual agent</a:t>
            </a:r>
          </a:p>
          <a:p>
            <a:r>
              <a:rPr lang="en-US" dirty="0">
                <a:latin typeface="Cambria Math" panose="02040503050406030204" pitchFamily="18" charset="0"/>
              </a:rPr>
              <a:t>Flexibility in experience and exploration</a:t>
            </a:r>
          </a:p>
          <a:p>
            <a:r>
              <a:rPr lang="en-US" dirty="0">
                <a:latin typeface="Cambria Math" panose="02040503050406030204" pitchFamily="18" charset="0"/>
              </a:rPr>
              <a:t>Scalability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updates can still maintain Q-learning optimality (</a:t>
            </a:r>
            <a:r>
              <a:rPr lang="en-US" dirty="0" err="1"/>
              <a:t>Tsitsiklis</a:t>
            </a:r>
            <a:r>
              <a:rPr lang="en-US" dirty="0"/>
              <a:t>, 1994)</a:t>
            </a:r>
          </a:p>
          <a:p>
            <a:endParaRPr lang="en-US" dirty="0"/>
          </a:p>
          <a:p>
            <a:r>
              <a:rPr lang="en-US" dirty="0"/>
              <a:t>Multi-agents with a single Q-table (Mannion et al. 2015)</a:t>
            </a:r>
          </a:p>
          <a:p>
            <a:endParaRPr lang="en-US" dirty="0"/>
          </a:p>
          <a:p>
            <a:r>
              <a:rPr lang="en-US" dirty="0"/>
              <a:t>General Reinforcement Learning Architecture (</a:t>
            </a:r>
            <a:r>
              <a:rPr lang="en-US" dirty="0" err="1"/>
              <a:t>Gorila</a:t>
            </a:r>
            <a:r>
              <a:rPr lang="en-US" dirty="0"/>
              <a:t>) (Nair et al. 2015)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dirty="0" err="1"/>
              <a:t>Gorila</a:t>
            </a:r>
            <a:r>
              <a:rPr lang="en-US" dirty="0"/>
              <a:t>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18FD-0DB7-409C-8847-C677D6BB7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EB1262-8CEC-4AF8-920C-9D8FE8F91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1860731"/>
            <a:ext cx="9601200" cy="42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7398-ABDA-45A2-9BE3-6AD74C2A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Q-learning (</a:t>
            </a:r>
            <a:r>
              <a:rPr lang="en-US" dirty="0" err="1"/>
              <a:t>DistQL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54744-CF72-428F-BC9E-A263ED7F9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Central </a:t>
                </a:r>
                <a:r>
                  <a:rPr lang="en-US" dirty="0" err="1">
                    <a:latin typeface="Cambria Math" panose="02040503050406030204" pitchFamily="18" charset="0"/>
                  </a:rPr>
                  <a:t>QServer</a:t>
                </a:r>
                <a:r>
                  <a:rPr lang="en-US" dirty="0">
                    <a:latin typeface="Cambria Math" panose="02040503050406030204" pitchFamily="18" charset="0"/>
                  </a:rPr>
                  <a:t> with central Q-memory,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Multiple agent-environment pairs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Parallel Learning 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Update Central server with periodicity of 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episodes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Only update with states seen since last update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54744-CF72-428F-BC9E-A263ED7F9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2805" b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4A86-43DA-4B60-A829-C9CB0ACC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F495-C9D8-4A4E-860C-F5AEA0B0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Update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480F5-ADD1-410C-ABD4-A33B5DB59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Update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0&lt;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480F5-ADD1-410C-ABD4-A33B5DB59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E30B2-8AA1-47E9-9D77-76A22420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9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614</TotalTime>
  <Words>534</Words>
  <Application>Microsoft Office PowerPoint</Application>
  <PresentationFormat>Widescreen</PresentationFormat>
  <Paragraphs>118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Book Antiqua</vt:lpstr>
      <vt:lpstr>Cambria Math</vt:lpstr>
      <vt:lpstr>Sales Direction 16X9</vt:lpstr>
      <vt:lpstr>Distributed Q-Learning: A Democratic Learning Process</vt:lpstr>
      <vt:lpstr>Why Reinforcement Learning? </vt:lpstr>
      <vt:lpstr>Reinforcement Learning</vt:lpstr>
      <vt:lpstr>Q…-learning?</vt:lpstr>
      <vt:lpstr>So what is wrong? Why distributed? </vt:lpstr>
      <vt:lpstr>Previous Work</vt:lpstr>
      <vt:lpstr>Gorila Architecture</vt:lpstr>
      <vt:lpstr>Distributed Q-learning (DistQL)</vt:lpstr>
      <vt:lpstr>Central Update Function</vt:lpstr>
      <vt:lpstr>Distributed Q-learning (DistQL)</vt:lpstr>
      <vt:lpstr>DistQL Update Methods</vt:lpstr>
      <vt:lpstr> Experiments</vt:lpstr>
      <vt:lpstr>Experiments Enumerated</vt:lpstr>
      <vt:lpstr>So how did DistQL do? </vt:lpstr>
      <vt:lpstr>DistQL Cart Pole </vt:lpstr>
      <vt:lpstr>DistQL-ALL vs DistQL-Partial  Taxi World</vt:lpstr>
      <vt:lpstr>DistQL-ALL vs DistQL-Partial  Cart Pole</vt:lpstr>
      <vt:lpstr>Update Frequency Effects</vt:lpstr>
      <vt:lpstr>Update Frequency Effect</vt:lpstr>
      <vt:lpstr>Future Work</vt:lpstr>
      <vt:lpstr>Questions?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Q-Learning: A Democratic Learning Process</dc:title>
  <dc:creator>Max Robinson</dc:creator>
  <cp:lastModifiedBy>Max Robinson</cp:lastModifiedBy>
  <cp:revision>61</cp:revision>
  <dcterms:created xsi:type="dcterms:W3CDTF">2018-05-01T02:58:07Z</dcterms:created>
  <dcterms:modified xsi:type="dcterms:W3CDTF">2018-05-02T03:46:04Z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